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1pPr>
    <a:lvl2pPr marL="381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2pPr>
    <a:lvl3pPr marL="762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3pPr>
    <a:lvl4pPr marL="1143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4pPr>
    <a:lvl5pPr marL="1524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2" charset="-52"/>
        <a:ea typeface="Arial" pitchFamily="2" charset="-52"/>
        <a:cs typeface="Arial" pitchFamily="2" charset="-52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="" dt="1593242098" val="76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42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Objects="1">
      <p:cViewPr>
        <p:scale>
          <a:sx n="82" d="100"/>
          <a:sy n="82" d="100"/>
        </p:scale>
        <p:origin x="1025" y="211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k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DBD6-98F2-E72D-BC0A-6E7895444A3B}" type="slidenum">
              <a:t>‹#›</a:t>
            </a:fld>
            <a:endParaRPr/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6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w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BE39-77F2-E748-BC0A-811DF0444AD4}" type="slidenum">
              <a:t>‹#›</a:t>
            </a:fld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AFA6-E8F2-E759-BC0A-1E0CE1444A4B}" type="slidenum">
              <a:t>‹#›</a:t>
            </a:fld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B680-CEF2-E740-BC0A-3815F8444A6D}" type="slidenum">
              <a:t>‹#›</a:t>
            </a:fld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k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E62F-61F2-E710-BC0A-9745A8444AC2}" type="slidenum">
              <a:t>‹#›</a:t>
            </a:fld>
            <a:endParaRPr/>
          </a:p>
        </p:txBody>
      </p:sp>
      <p:sp>
        <p:nvSpPr>
          <p:cNvPr id="5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6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g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E65D-13F2-E710-BC0A-E545A8444AB0}" type="slidenum">
              <a:t>‹#›</a:t>
            </a:fld>
            <a:endParaRPr/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k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7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D1DA-94F2-E727-BC0A-62729F444A37}" type="slidenum">
              <a:t>‹#›</a:t>
            </a:fld>
            <a:endParaRPr/>
          </a:p>
        </p:txBody>
      </p:sp>
      <p:sp>
        <p:nvSpPr>
          <p:cNvPr id="4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5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D5D8-96F2-E723-BC0A-60769B444A35}" type="slidenum">
              <a:t>‹#›</a:t>
            </a:fld>
            <a:endParaRPr/>
          </a:p>
        </p:txBody>
      </p:sp>
      <p:sp>
        <p:nvSpPr>
          <p:cNvPr id="3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4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D90F-41F2-E72F-BC0A-B77A97444AE2}" type="slidenum">
              <a:t>‹#›</a:t>
            </a:fld>
            <a:endParaRPr/>
          </a:p>
        </p:txBody>
      </p:sp>
      <p:sp>
        <p:nvSpPr>
          <p:cNvPr id="4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5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CED5-9BF2-E738-BC0A-6D6D80444A38}" type="slidenum">
              <a:t>‹#›</a:t>
            </a:fld>
            <a:endParaRPr/>
          </a:p>
        </p:txBody>
      </p:sp>
      <p:sp>
        <p:nvSpPr>
          <p:cNvPr id="6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7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7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E7E0-AEF2-E711-BC0A-5844A9444A0D}" type="slidenum">
              <a:t>‹#›</a:t>
            </a:fld>
            <a:endParaRPr/>
          </a:p>
        </p:txBody>
      </p:sp>
      <p:sp>
        <p:nvSpPr>
          <p:cNvPr id="8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9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6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1FB29147-09F2-E767-BC0A-FF32DF444AAA}" type="slidenum">
              <a:t>‹#›</a:t>
            </a:fld>
            <a:endParaRPr/>
          </a:p>
        </p:txBody>
      </p:sp>
      <p:sp>
        <p:nvSpPr>
          <p:cNvPr id="7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endParaRPr/>
          </a:p>
        </p:txBody>
      </p:sp>
      <p:sp>
        <p:nvSpPr>
          <p:cNvPr id="8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Оформление по умолчани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стьДатыВремени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Q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l">
              <a:defRPr sz="1400"/>
            </a:pPr>
            <a:endParaRPr/>
          </a:p>
        </p:txBody>
      </p:sp>
      <p:sp>
        <p:nvSpPr>
          <p:cNvPr id="3" name="ОбластьНижнегоКолонтитул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1400"/>
            </a:pPr>
            <a:endParaRPr/>
          </a:p>
        </p:txBody>
      </p:sp>
      <p:sp>
        <p:nvSpPr>
          <p:cNvPr id="4" name="ОбластьНомера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 sz="1400"/>
            </a:pPr>
            <a:fld id="{1FB2B646-08F2-E740-BC0A-FE15F8444AAB}" type="slidenum">
              <a:t>‹#›</a:t>
            </a:fld>
            <a:endParaRPr/>
          </a:p>
        </p:txBody>
      </p:sp>
      <p:sp>
        <p:nvSpPr>
          <p:cNvPr id="5" name="ОбластьДляЗаголовк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wNCl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</a:lstStyle>
          <a:p>
            <a:pPr>
              <a:defRPr/>
            </a:pPr>
            <a:r>
              <a:t>Щелкните для редактирования основного стиля заголовка</a:t>
            </a:r>
          </a:p>
        </p:txBody>
      </p:sp>
      <p:sp>
        <p:nvSpPr>
          <p:cNvPr id="6" name="ОбластьДляТекст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lzd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defRPr/>
            </a:pPr>
            <a:r>
              <a:t>Щелкните для редактирования основных стилей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</p:bodyStyle>
    <p:other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2" charset="-52"/>
          <a:ea typeface="Arial" pitchFamily="2" charset="-52"/>
          <a:cs typeface="Arial" pitchFamily="2" charset="-52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wAgAAAg0AABGEQAAAAAAAA=="/>
              </a:ext>
            </a:extLst>
          </p:cNvSpPr>
          <p:nvPr>
            <p:ph type="ctrTitle"/>
          </p:nvPr>
        </p:nvSpPr>
        <p:spPr>
          <a:xfrm>
            <a:off x="685800" y="142240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Алгоритм работы с семьей: </a:t>
            </a:r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HRIAANAvAACuIAAAAAAAAA=="/>
              </a:ext>
            </a:extLst>
          </p:cNvSpPr>
          <p:nvPr>
            <p:ph type="subTitle" idx="1"/>
          </p:nvPr>
        </p:nvSpPr>
        <p:spPr>
          <a:xfrm>
            <a:off x="1371600" y="2944495"/>
            <a:ext cx="6400800" cy="23679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marL="1007745" indent="-1007745" algn="just">
              <a:spcAft>
                <a:spcPts val="200"/>
              </a:spcAft>
              <a:buFont typeface="Wingdings" pitchFamily="2" charset="2"/>
              <a:buChar char=""/>
              <a:defRPr sz="2400"/>
            </a:pPr>
            <a:r>
              <a:t>согласование индивидуального маршрута сопровождения,</a:t>
            </a:r>
          </a:p>
          <a:p>
            <a:pPr marL="1007745" indent="-1007745" algn="just">
              <a:spcAft>
                <a:spcPts val="200"/>
              </a:spcAft>
              <a:buFont typeface="Wingdings" pitchFamily="2" charset="2"/>
              <a:buChar char=""/>
              <a:defRPr sz="2400"/>
            </a:pPr>
            <a:r>
              <a:t>разделение ответственности между семьей и специалистами,</a:t>
            </a:r>
          </a:p>
          <a:p>
            <a:pPr marL="1007745" indent="-1007745" algn="just">
              <a:spcAft>
                <a:spcPts val="200"/>
              </a:spcAft>
              <a:buFont typeface="Wingdings" pitchFamily="2" charset="2"/>
              <a:buChar char=""/>
              <a:defRPr sz="2400"/>
            </a:pPr>
            <a:r>
              <a:t>система консилиумов и работа со сложными случаями.</a:t>
            </a:r>
          </a:p>
        </p:txBody>
      </p:sp>
      <p:pic>
        <p:nvPicPr>
          <p:cNvPr id="4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nGgM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BwBAACvDAAA8wc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180340"/>
            <a:ext cx="1882140" cy="11118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Oo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mAgAAcCIAANo1AAC4KAAAACAAAA=="/>
              </a:ext>
            </a:extLst>
          </p:cNvSpPr>
          <p:nvPr/>
        </p:nvSpPr>
        <p:spPr>
          <a:xfrm>
            <a:off x="430530" y="5598160"/>
            <a:ext cx="8323580" cy="1021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i="1"/>
            </a:pP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помощи</a:t>
            </a:r>
            <a:r>
              <a:rPr dirty="0"/>
              <a:t> </a:t>
            </a:r>
            <a:r>
              <a:rPr dirty="0" err="1"/>
              <a:t>приемным</a:t>
            </a:r>
            <a:r>
              <a:rPr dirty="0"/>
              <a:t> </a:t>
            </a:r>
            <a:r>
              <a:rPr dirty="0" err="1"/>
              <a:t>семьям</a:t>
            </a:r>
            <a:r>
              <a:rPr dirty="0"/>
              <a:t> с </a:t>
            </a:r>
            <a:r>
              <a:rPr dirty="0" err="1"/>
              <a:t>особыми</a:t>
            </a:r>
            <a:r>
              <a:rPr dirty="0"/>
              <a:t> </a:t>
            </a:r>
            <a:r>
              <a:rPr dirty="0" err="1"/>
              <a:t>детьми</a:t>
            </a:r>
            <a:r>
              <a:rPr dirty="0"/>
              <a:t> </a:t>
            </a:r>
          </a:p>
          <a:p>
            <a:pPr algn="ctr">
              <a:defRPr i="1"/>
            </a:pPr>
            <a:r>
              <a:rPr dirty="0"/>
              <a:t>БФ «</a:t>
            </a:r>
            <a:r>
              <a:rPr dirty="0" err="1"/>
              <a:t>Здесь</a:t>
            </a:r>
            <a:r>
              <a:rPr dirty="0"/>
              <a:t> и </a:t>
            </a:r>
            <a:r>
              <a:rPr dirty="0" err="1"/>
              <a:t>Сейчас</a:t>
            </a:r>
            <a:r>
              <a:rPr dirty="0"/>
              <a:t>»</a:t>
            </a:r>
          </a:p>
          <a:p>
            <a:pPr algn="ctr">
              <a:defRPr sz="700" i="1"/>
            </a:pPr>
            <a:endParaRPr dirty="0"/>
          </a:p>
          <a:p>
            <a:pPr algn="ctr">
              <a:defRPr/>
            </a:pPr>
            <a:r>
              <a:rPr dirty="0" err="1"/>
              <a:t>Москва</a:t>
            </a:r>
            <a:r>
              <a:rPr dirty="0"/>
              <a:t>,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o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H4OmE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9BQAAyw8AAFMyAAC7EwAAACAAAA=="/>
              </a:ext>
            </a:extLst>
          </p:cNvSpPr>
          <p:nvPr/>
        </p:nvSpPr>
        <p:spPr>
          <a:xfrm>
            <a:off x="932815" y="2567305"/>
            <a:ext cx="7247890" cy="640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3600"/>
            </a:pPr>
            <a:r>
              <a:t>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AcAAAA4AAAAAAAAAAAAAAAAAAAA////AAAAAAAAAAAAAAAAAOAFAAAAAAAADBQAAAAAAABkAAAAZAAAAAAAAAAjAAAABAAAAGQAAAAXAAAAFAAAAAAAAAAAAAAA/38AAP9/AAAAAAAACQAAAAQAAAAB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lQ0AAC4JAABgKgAA2RYAABAAAAA="/>
              </a:ext>
            </a:extLst>
          </p:cNvPicPr>
          <p:nvPr/>
        </p:nvPicPr>
        <p:blipFill>
          <a:blip r:embed="rId2"/>
          <a:srcRect t="15040" b="51320"/>
          <a:stretch>
            <a:fillRect/>
          </a:stretch>
        </p:blipFill>
        <p:spPr>
          <a:xfrm>
            <a:off x="2187575" y="1276350"/>
            <a:ext cx="4680585" cy="22218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ЗаголовокСлайда1"/>
          <p:cNvSpPr>
            <a:spLocks noGrp="1" noChangeArrowheads="1"/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>
            <p:ph type="title"/>
          </p:nvPr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 algn="r">
              <a:defRPr sz="1800"/>
            </a:pPr>
            <a:r>
              <a:t>Алгоритм работы с семьей:</a:t>
            </a:r>
          </a:p>
        </p:txBody>
      </p:sp>
      <p:pic>
        <p:nvPicPr>
          <p:cNvPr id="4" name="Рисунок2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iAg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5" name="Рисунок3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AcAAAA4AAAAAAAAAAAAAAAAAAAA////AAAAAAAAAAAAAAAAAFsTAAAAAAAAMgoAAAAAAABkAAAAZAAAAAAAAAAjAAAABAAAAGQAAAAXAAAAFAAAAAAAAAAAAAAA/38AAP9/AAAAAAAACQAAAAQAAAAIAg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jA0AAAsXAABgKgAAUCEAABAAAAA="/>
              </a:ext>
            </a:extLst>
          </p:cNvPicPr>
          <p:nvPr/>
        </p:nvPicPr>
        <p:blipFill>
          <a:blip r:embed="rId2"/>
          <a:srcRect t="49550" b="26100"/>
          <a:stretch>
            <a:fillRect/>
          </a:stretch>
        </p:blipFill>
        <p:spPr>
          <a:xfrm>
            <a:off x="2202180" y="3500755"/>
            <a:ext cx="4686300" cy="16694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6" name="Рисунок4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AcAAAA4AAAAAAAAAAAAAAAAAAAA////AAAAAAAAAAAAAAAAAFUdAAAAAAAA6wEAAAAAAABkAAAAZAAAAAAAAAAjAAAABAAAAGQAAAAXAAAAFAAAAAAAAAAAAAAA/38AAP9/AAAAAAAACQAAAAQAAADqL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jA0AAIIhAABgKgAACioAABAAAAA="/>
              </a:ext>
            </a:extLst>
          </p:cNvPicPr>
          <p:nvPr/>
        </p:nvPicPr>
        <p:blipFill rotWithShape="1">
          <a:blip r:embed="rId2"/>
          <a:srcRect t="75090" b="11458"/>
          <a:stretch/>
        </p:blipFill>
        <p:spPr>
          <a:xfrm>
            <a:off x="2204085" y="5151120"/>
            <a:ext cx="4686300" cy="9328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8" name="Надпись1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QI7j0j8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MDQAApQUAAGAqAAA0CAAAEAAAAA=="/>
              </a:ext>
            </a:extLst>
          </p:cNvSpPr>
          <p:nvPr/>
        </p:nvSpPr>
        <p:spPr>
          <a:xfrm>
            <a:off x="2202180" y="740727"/>
            <a:ext cx="4686300" cy="4159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 b="1">
                <a:solidFill>
                  <a:srgbClr val="333333"/>
                </a:solidFill>
              </a:defRPr>
            </a:pP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нужно</a:t>
            </a:r>
            <a:r>
              <a:rPr dirty="0"/>
              <a:t> </a:t>
            </a:r>
            <a:r>
              <a:rPr dirty="0" err="1"/>
              <a:t>семьям</a:t>
            </a:r>
            <a:r>
              <a:rPr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dvAuto="0"/>
      <p:bldP spid="5" grpId="0" animBg="1" advAuto="0"/>
      <p:bldP spid="6" grpId="0" animBg="1" advAuto="0"/>
    </p:bldLst>
    <p:extLst>
      <p:ext uri="smNativeData">
        <pr:smNativeData xmlns:pr="smNativeData" xmlns="" val="8vH2XgMAAAAFAAAA/f///wEAAAACAAAAAgAAAAAAAAAAAAAAAAAAAAsAAAD9////AQAAAAIAAAACAAAAAAAAAAAAAAAAAAAAEQAAAP3///8BAAAAAgAAAAIAAAAAAAAAAAAAAAAAAAA="/>
      </p:ext>
    </p:ext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1"/>
          <p:cNvPicPr>
            <a:picLocks noGrp="1" noChangeAspect="1" noChangeArrowheads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KoEAAAAAAAA1gQAAAAAAABkAAAAZAAAAAAAAAAjAAAABAAAAGQAAAAXAAAAFAAAAAAAAAAAAAAA/38AAP9/AAAAAAAACQAAAAQAAAAq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4g0AAM0IAADRKgAAKygAABAAAAA="/>
              </a:ext>
            </a:extLst>
          </p:cNvPicPr>
          <p:nvPr>
            <p:ph type="clipArt" idx="1"/>
          </p:nvPr>
        </p:nvPicPr>
        <p:blipFill>
          <a:blip r:embed="rId2"/>
          <a:srcRect t="11940" b="12380"/>
          <a:stretch>
            <a:fillRect/>
          </a:stretch>
        </p:blipFill>
        <p:spPr>
          <a:xfrm>
            <a:off x="2256790" y="1430655"/>
            <a:ext cx="4703445" cy="50990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gE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ЗаголовокСлайда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CE/4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sp>
        <p:nvSpPr>
          <p:cNvPr id="5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P8A/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iDQAAkwUAANEqAADDCAAAECAAAA=="/>
              </a:ext>
            </a:extLst>
          </p:cNvSpPr>
          <p:nvPr/>
        </p:nvSpPr>
        <p:spPr>
          <a:xfrm>
            <a:off x="2256790" y="906145"/>
            <a:ext cx="4703445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/>
            </a:pPr>
            <a:r>
              <a:t>Как мы можем помочь?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1"/>
          <p:cNvPicPr>
            <a:picLocks noGrp="1" noChangeAspect="1" noChangeArrowheads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C8FAAAAAAAALwUAAAAAAABkAAAAZAAAAAAAAAAjAAAABAAAAGQAAAAXAAAAFAAAAAAAAAAAAAAA/38AAP9/AAAAAAAACQAAAAQAAAAxADE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BA0AANQIAAB+KwAAfSgAABAAAAA="/>
              </a:ext>
            </a:extLst>
          </p:cNvPicPr>
          <p:nvPr>
            <p:ph type="clipArt" idx="1"/>
          </p:nvPr>
        </p:nvPicPr>
        <p:blipFill>
          <a:blip r:embed="rId2"/>
          <a:srcRect t="13270" b="13270"/>
          <a:stretch>
            <a:fillRect/>
          </a:stretch>
        </p:blipFill>
        <p:spPr>
          <a:xfrm>
            <a:off x="2115820" y="1435100"/>
            <a:ext cx="4954270" cy="51466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Ho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ЗаголовокСлайда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EA/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sp>
        <p:nvSpPr>
          <p:cNvPr id="5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P8A/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DDQAAkwUAAH4rAADDCAAAECAAAA=="/>
              </a:ext>
            </a:extLst>
          </p:cNvSpPr>
          <p:nvPr/>
        </p:nvSpPr>
        <p:spPr>
          <a:xfrm>
            <a:off x="2115185" y="906145"/>
            <a:ext cx="4954905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/>
            </a:pPr>
            <a:r>
              <a:t>Как строим маршрут?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2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J4GAADZCQAA+xI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1075690"/>
            <a:ext cx="1385570" cy="20097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АвтоФигура8"/>
          <p:cNvSpPr>
            <a:extLst>
              <a:ext uri="smNativeData">
                <pr:smNativeData xmlns:pr="smNativeData" xmlns="" val="SMDATA_12_8vH2XhMAAAAlAAAAygAAAA8BAAAAkAAAAEgAAACQAAAASAAAAAAAAAAAAAAAAAAAAAEAAABQAAAAkbOxgthc7D+jH8lmatXEPwAAAAAAAOA/AAAAAAAA4D8AAAAAAADgPwAAAAAAAOA/AAAAAAAA4D8AAAAAAADgPwAAAAAAAOA/AAAAAAAA4D8CAAAAjAAAAAEAAAAAAAAA9GpCA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0akIA////AQAAAAAAAAAAAAAAAAAAAAAAAAAAAAAAAAAAAAAAAAAAAAAAAn9/fwCAgIADzMzMAMDA/wB/f38AAAAAAAAAAAAAAAAAAAAAAAAAAAAhAAAAGAAAABQAAABfGgAA3xUAAPcpAAAZGgAAAAAAAA=="/>
              </a:ext>
            </a:extLst>
          </p:cNvSpPr>
          <p:nvPr/>
        </p:nvSpPr>
        <p:spPr>
          <a:xfrm rot="3787791">
            <a:off x="5210810" y="2631440"/>
            <a:ext cx="687070" cy="2534920"/>
          </a:xfrm>
          <a:prstGeom prst="upArrow">
            <a:avLst>
              <a:gd name="adj1" fmla="val 16276"/>
              <a:gd name="adj2" fmla="val 41937"/>
            </a:avLst>
          </a:prstGeom>
          <a:solidFill>
            <a:srgbClr val="F46A42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pic>
        <p:nvPicPr>
          <p:cNvPr id="4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gE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ЗаголовокСлайда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sp>
        <p:nvSpPr>
          <p:cNvPr id="6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mAgAA/QQAAHA1AACdCgAAACAAAA=="/>
              </a:ext>
            </a:extLst>
          </p:cNvSpPr>
          <p:nvPr/>
        </p:nvSpPr>
        <p:spPr>
          <a:xfrm>
            <a:off x="430530" y="810895"/>
            <a:ext cx="8256270" cy="9144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700"/>
            </a:pPr>
            <a:r>
              <a:t>Построение индивидуального маршрута помощи семье</a:t>
            </a:r>
          </a:p>
        </p:txBody>
      </p:sp>
      <p:sp>
        <p:nvSpPr>
          <p:cNvPr id="7" name="Надпись2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gAAAAEAAAABAAAAA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DyFgAAkAoAAL8jAACNEgAAAAAAAA=="/>
              </a:ext>
            </a:extLst>
          </p:cNvSpPr>
          <p:nvPr/>
        </p:nvSpPr>
        <p:spPr>
          <a:xfrm>
            <a:off x="3729990" y="1717040"/>
            <a:ext cx="2080895" cy="1298575"/>
          </a:xfrm>
          <a:prstGeom prst="rect">
            <a:avLst/>
          </a:prstGeom>
          <a:noFill/>
          <a:ln w="38100" cap="flat" cmpd="dbl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1600"/>
            </a:pPr>
            <a:r>
              <a:rPr sz="1800">
                <a:latin typeface="Bookman Old Style" pitchFamily="1" charset="-52"/>
                <a:ea typeface="Arial" pitchFamily="2" charset="-52"/>
                <a:cs typeface="Arial" pitchFamily="2" charset="-52"/>
              </a:rPr>
              <a:t>Административная</a:t>
            </a:r>
            <a:r>
              <a:t> </a:t>
            </a:r>
            <a:r>
              <a:rPr sz="1800">
                <a:latin typeface="Bookman Old Style" pitchFamily="1" charset="-52"/>
                <a:ea typeface="Arial" pitchFamily="2" charset="-52"/>
                <a:cs typeface="Arial" pitchFamily="2" charset="-52"/>
              </a:rPr>
              <a:t>встреча</a:t>
            </a:r>
          </a:p>
          <a:p>
            <a:pPr algn="ctr">
              <a:defRPr sz="600"/>
            </a:pPr>
            <a:endParaRPr sz="1800">
              <a:latin typeface="Bookman Old Style" pitchFamily="1" charset="-52"/>
              <a:ea typeface="Arial" pitchFamily="2" charset="-52"/>
              <a:cs typeface="Arial" pitchFamily="2" charset="-52"/>
            </a:endParaRPr>
          </a:p>
          <a:p>
            <a:pPr algn="ctr">
              <a:buFont typeface="Wingdings" pitchFamily="2" charset="2"/>
              <a:buChar char=""/>
              <a:defRPr sz="1400" i="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первичный запрос</a:t>
            </a:r>
          </a:p>
          <a:p>
            <a:pPr algn="ctr">
              <a:buFont typeface="Wingdings" pitchFamily="2" charset="2"/>
              <a:buChar char=""/>
              <a:defRPr sz="1400" i="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сбор анамнеза</a:t>
            </a:r>
          </a:p>
        </p:txBody>
      </p:sp>
      <p:sp>
        <p:nvSpPr>
          <p:cNvPr id="8" name="Надпись3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gAAAAEAAAABAAAAA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DlBwAAZwwAAO4SAADREAAAAAAAAA=="/>
              </a:ext>
            </a:extLst>
          </p:cNvSpPr>
          <p:nvPr/>
        </p:nvSpPr>
        <p:spPr>
          <a:xfrm>
            <a:off x="1283335" y="2016125"/>
            <a:ext cx="1793875" cy="717550"/>
          </a:xfrm>
          <a:prstGeom prst="rect">
            <a:avLst/>
          </a:prstGeom>
          <a:noFill/>
          <a:ln w="38100" cap="flat" cmpd="dbl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Первичное обращение</a:t>
            </a:r>
          </a:p>
        </p:txBody>
      </p:sp>
      <p:sp>
        <p:nvSpPr>
          <p:cNvPr id="9" name="Надпись4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gAAAAEAAAABAAAAA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DyFgAAahMAAL8jAAAQFgAAAAAAAA=="/>
              </a:ext>
            </a:extLst>
          </p:cNvSpPr>
          <p:nvPr/>
        </p:nvSpPr>
        <p:spPr>
          <a:xfrm>
            <a:off x="3729990" y="3155950"/>
            <a:ext cx="2080895" cy="430530"/>
          </a:xfrm>
          <a:prstGeom prst="rect">
            <a:avLst/>
          </a:prstGeom>
          <a:noFill/>
          <a:ln w="38100" cap="flat" cmpd="dbl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buNone/>
              <a:defRPr sz="1800" i="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Диагностика</a:t>
            </a:r>
          </a:p>
        </p:txBody>
      </p:sp>
      <p:sp>
        <p:nvSpPr>
          <p:cNvPr id="10" name="АвтоФигура1"/>
          <p:cNvSpPr>
            <a:extLst>
              <a:ext uri="smNativeData">
                <pr:smNativeData xmlns:pr="smNativeData" xmlns="" val="SMDATA_12_8vH2XhMAAAAlAAAAggAAAA8BAAAAkAAAAEgAAACQAAAASAAAAAAAAAAAAAAAAAAAAAEAAABQAAAAAAAAQLge5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Oo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BVFQAAEwwAAMwWAADvFAAAEAAAAA=="/>
              </a:ext>
            </a:extLst>
          </p:cNvSpPr>
          <p:nvPr/>
        </p:nvSpPr>
        <p:spPr>
          <a:xfrm>
            <a:off x="3467735" y="1962785"/>
            <a:ext cx="238125" cy="1440180"/>
          </a:xfrm>
          <a:prstGeom prst="leftBrace">
            <a:avLst>
              <a:gd name="adj1" fmla="val 8500"/>
              <a:gd name="adj2" fmla="val 50000"/>
            </a:avLst>
          </a:prstGeom>
          <a:noFill/>
          <a:ln w="38100" cap="flat" cmpd="sng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1" name="Надпись5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gAAAAEAAAABAAAAA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MAD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DhJwAA4wwAAK40AACHEwAAEAAAAA=="/>
              </a:ext>
            </a:extLst>
          </p:cNvSpPr>
          <p:nvPr/>
        </p:nvSpPr>
        <p:spPr>
          <a:xfrm>
            <a:off x="6482715" y="2094865"/>
            <a:ext cx="2080895" cy="1079500"/>
          </a:xfrm>
          <a:prstGeom prst="rect">
            <a:avLst/>
          </a:prstGeom>
          <a:noFill/>
          <a:ln w="38100" cap="flat" cmpd="dbl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/>
            </a:pPr>
            <a:r>
              <a:rPr>
                <a:latin typeface="Bookman Old Style" pitchFamily="1" charset="-52"/>
                <a:ea typeface="Arial" pitchFamily="2" charset="-52"/>
                <a:cs typeface="Arial" pitchFamily="2" charset="-52"/>
              </a:rPr>
              <a:t>Консилиум</a:t>
            </a:r>
            <a:r>
              <a:t> </a:t>
            </a:r>
            <a:r>
              <a:rPr>
                <a:latin typeface="Bookman Old Style" pitchFamily="1" charset="-52"/>
                <a:ea typeface="Arial" pitchFamily="2" charset="-52"/>
                <a:cs typeface="Arial" pitchFamily="2" charset="-52"/>
              </a:rPr>
              <a:t>помогающих специалистов</a:t>
            </a:r>
          </a:p>
        </p:txBody>
      </p:sp>
      <p:sp>
        <p:nvSpPr>
          <p:cNvPr id="12" name="АвтоФигура3"/>
          <p:cNvSpPr>
            <a:extLst>
              <a:ext uri="smNativeData">
                <pr:smNativeData xmlns:pr="smNativeData" xmlns="" val="SMDATA_12_8vH2XhMAAAAlAAAAyAAAAA8BAAAAkAAAAEgAAACQAAAASAAAAAAAAAAAAAAAAAAAAAEAAABQAAAAAAAAQDMz5z8AAAAAAADgPwAAAAAAAOA/AAAAAAAA4D8AAAAAAADgPwAAAAAAAOA/AAAAAAAA4D8AAAAAAADgPwAAAAAAAOA/AAAAAAAA4D8CAAAAjAAAAAEAAAAAAAAA8/nhH/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OoAAAAMAAAAEAAAAAAAAAAAAAAAAAAAAAAAAAAeAAAAaAAAAAAAAAAAAAAAAAAAAAAAAAAAAAAAECcAABAnAAAAAAAAAAAAAAAAAAAAAAAAAAAAAAAAAAAAAAAAAAAAABQAAAAAAAAAwMD/AAAAAABkAAAAMgAAAAAAAABkAAAAAAAAAH9/fwAKAAAAHwAAAFQAAADz+eEY////AQAAAAAAAAAAAAAAAAAAAAAAAAAAAAAAAAAAAAAAAAAAAAAAAn9/fwCAgIADzMzMAMDA/wB/f38AAAAAAAAAAAAAAAAAAAAAAAAAAAAhAAAAGAAAABQAAADbIwAADQ0AANAnAABmEwAAEAAAAA=="/>
              </a:ext>
            </a:extLst>
          </p:cNvSpPr>
          <p:nvPr/>
        </p:nvSpPr>
        <p:spPr>
          <a:xfrm>
            <a:off x="5828665" y="2121535"/>
            <a:ext cx="643255" cy="1031875"/>
          </a:xfrm>
          <a:prstGeom prst="rightArrow">
            <a:avLst>
              <a:gd name="adj1" fmla="val 50000"/>
              <a:gd name="adj2" fmla="val 27500"/>
            </a:avLst>
          </a:prstGeom>
          <a:solidFill>
            <a:schemeClr val="folHlink">
              <a:tint val="12500"/>
            </a:schemeClr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3" name="Надпись6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gAAAAEAAAABAAAAA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ANKAAA4RcAAHA1AACeHQAAAAAAAA=="/>
              </a:ext>
            </a:extLst>
          </p:cNvSpPr>
          <p:nvPr/>
        </p:nvSpPr>
        <p:spPr>
          <a:xfrm>
            <a:off x="6510655" y="3881755"/>
            <a:ext cx="2176145" cy="932815"/>
          </a:xfrm>
          <a:prstGeom prst="rect">
            <a:avLst/>
          </a:prstGeom>
          <a:noFill/>
          <a:ln w="38100" cap="flat" cmpd="dbl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Установочная встреча</a:t>
            </a:r>
          </a:p>
          <a:p>
            <a:pPr algn="ctr">
              <a:buFont typeface="Wingdings" pitchFamily="2" charset="2"/>
              <a:buChar char=""/>
              <a:defRPr sz="14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согласование ИМПС</a:t>
            </a:r>
          </a:p>
        </p:txBody>
      </p:sp>
      <p:sp>
        <p:nvSpPr>
          <p:cNvPr id="14" name="АвтоФигура4"/>
          <p:cNvSpPr>
            <a:extLst>
              <a:ext uri="smNativeData">
                <pr:smNativeData xmlns:pr="smNativeData" xmlns="" val="SMDATA_12_8vH2XhMAAAAlAAAA6AAAAA8BAAAAkAAAAEgAAACQAAAASAAAAAAAAAAAAAAAAAAAAAEAAABQAAAAAAAAgDHoyz8AAACAPM/DPwAAAAAAAOA/AAAAAAAA4D8AAAAAAADgPwAAAAAAAOA/AAAAAAAA4D8AAAAAAADgPwAAAAAAAOA/AAAAAAAA4D8CAAAAjAAAAAEAAAAAAAAA8/nhH/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MADAAAMAAAAEAAAAAAAAAAAAAAAAAAAAAAAAAAeAAAAaAAAAAAAAAAAAAAAAAAAAAAAAAAAAAAAECcAABAnAAAAAAAAAAAAAAAAAAAAAAAAAAAAAAAAAAAAAAAAAAAAABQAAAAAAAAAwMD/AAAAAABkAAAAMgAAAAAAAABkAAAAAAAAAH9/fwAKAAAAHwAAAFQAAADz+eEY////AQAAAAAAAAAAAAAAAAAAAAAAAAAAAAAAAAAAAAAAAAAAAAAAAn9/fwCAgIADzMzMAMDA/wB/f38AAAAAAAAAAAAAAAAAAAAAAAAAAAAhAAAAGAAAABQAAAD8DQAAQg4AALoUAAC4FAAAEAAAAA=="/>
              </a:ext>
            </a:extLst>
          </p:cNvSpPr>
          <p:nvPr/>
        </p:nvSpPr>
        <p:spPr>
          <a:xfrm rot="19185686" flipV="1">
            <a:off x="2273300" y="2317750"/>
            <a:ext cx="1096010" cy="1050290"/>
          </a:xfrm>
          <a:prstGeom prst="swooshArrow">
            <a:avLst>
              <a:gd name="adj1" fmla="val 21802"/>
              <a:gd name="adj2" fmla="val 16150"/>
            </a:avLst>
          </a:prstGeom>
          <a:solidFill>
            <a:schemeClr val="folHlink">
              <a:tint val="12500"/>
            </a:schemeClr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5" name="АвтоФигура5"/>
          <p:cNvSpPr>
            <a:extLst>
              <a:ext uri="smNativeData">
                <pr:smNativeData xmlns:pr="smNativeData" xmlns="" val="SMDATA_12_8vH2XhMAAAAlAAAA6AAAAA8BAAAAkAAAAEgAAACQAAAASAAAAAAAAAAAAAAAAAAAAAEAAABQAAAAAAAAoE8v0T8AAAAAQUS5PwAAAAAAAOA/AAAAAAAA4D8AAAAAAADgPwAAAAAAAOA/AAAAAAAA4D8AAAAAAADgPwAAAAAAAOA/AAAAAAAA4D8CAAAAjAAAAAEAAAAAAAAA8/nhH/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z+eEY////AQAAAAAAAAAAAAAAAAAAAAAAAAAAAAAAAAAAAAAAAAAAAAAAAn9/fwCAgIADzMzMAMDA/wB/f38AAAAAAAAAAAAAAAAAAAAAAAAAAAAhAAAAGAAAABQAAADdMgAAFxIAAFM5AADVGAAAEAAAAA=="/>
              </a:ext>
            </a:extLst>
          </p:cNvSpPr>
          <p:nvPr/>
        </p:nvSpPr>
        <p:spPr>
          <a:xfrm rot="17834297" flipH="1" flipV="1">
            <a:off x="8245475" y="2963545"/>
            <a:ext cx="1096010" cy="1050290"/>
          </a:xfrm>
          <a:prstGeom prst="swooshArrow">
            <a:avLst>
              <a:gd name="adj1" fmla="val 26851"/>
              <a:gd name="adj2" fmla="val 10299"/>
            </a:avLst>
          </a:prstGeom>
          <a:solidFill>
            <a:schemeClr val="folHlink">
              <a:tint val="12500"/>
            </a:schemeClr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6" name="АвтоФигура6"/>
          <p:cNvSpPr>
            <a:extLst>
              <a:ext uri="smNativeData">
                <pr:smNativeData xmlns:pr="smNativeData" xmlns="" val="SMDATA_12_8vH2XhMAAAAlAAAAyQAAAA8BAAAAkAAAAEgAAACQAAAASAAAAAAAAAAAAAAAAAAAAAEAAABQAAAAgiuNA3R46T8R6hPdjrfMPwAAAAAAAOA/AAAAAAAA4D8AAAAAAADgPwAAAAAAAOA/AAAAAAAA4D8AAAAAAADgPwAAAAAAAOA/AAAAAAAA4D8CAAAAjAAAAAEAAAAAAAAA8/nhH/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OYAAAAMAAAAEAAAAAAAAAAAAAAAAAAAAAAAAAAeAAAAaAAAAAAAAAAAAAAAAAAAAAAAAAAAAAAAECcAABAnAAAAAAAAAAAAAAAAAAAAAAAAAAAAAAAAAAAAAAAAAAAAABQAAAAAAAAAwMD/AAAAAABkAAAAMgAAAAAAAABkAAAAAAAAAH9/fwAKAAAAHwAAAFQAAADz+eEY////AQAAAAAAAAAAAAAAAAAAAAAAAAAAAAAAAAAAAAAAAAAAAAAAAn9/fwCAgIADzMzMAMDA/wB/f38AAAAAAAAAAAAAAAAAAAAAAAAAAAAhAAAAGAAAABQAAAAOIQAAHxsAANAnAACWHgAAEAAAAA=="/>
              </a:ext>
            </a:extLst>
          </p:cNvSpPr>
          <p:nvPr/>
        </p:nvSpPr>
        <p:spPr>
          <a:xfrm>
            <a:off x="5373370" y="4408805"/>
            <a:ext cx="1098550" cy="563245"/>
          </a:xfrm>
          <a:prstGeom prst="leftArrow">
            <a:avLst>
              <a:gd name="adj1" fmla="val 22435"/>
              <a:gd name="adj2" fmla="val 39797"/>
            </a:avLst>
          </a:prstGeom>
          <a:solidFill>
            <a:schemeClr val="folHlink">
              <a:tint val="12500"/>
            </a:schemeClr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7" name="Надпись7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GZmZgA8AAAAAgAAAAEAAAABAAAAA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OYAAAAMAAAAEAAAAAAAAAAAAAAAAAAAAAAAAAAeAAAAaAAAAAAAAAAAAAAAAAAAAAAAAAAAAAAAECcAABAnAAAAAAAAAAAAAAAAAAAAAAAAAAAAAAAAAAAAAAAAAAAAABQAAAAAAAAAwMD/AAAAAABkAAAAMgAAAAAAAABkAAAAAAAAAH9/fwAKAAAAHwAAAFQAAAD///8B////AQAAAAAAAAAAAAAAAAAAAAAAAAAAAAAAAAAAAAAAAAAAZmZmAH9/fwCAgIADzMzMAMDA/wB/f38AAAAAAAAAAAAAAAAAAAAAAAAAAAAhAAAAGAAAABQAAAACDwAA8hoAALMgAAC6KAAAACAAAA=="/>
              </a:ext>
            </a:extLst>
          </p:cNvSpPr>
          <p:nvPr/>
        </p:nvSpPr>
        <p:spPr>
          <a:xfrm>
            <a:off x="2439670" y="4380230"/>
            <a:ext cx="2875915" cy="2240280"/>
          </a:xfrm>
          <a:prstGeom prst="rect">
            <a:avLst/>
          </a:prstGeom>
          <a:solidFill>
            <a:schemeClr val="bg1"/>
          </a:solidFill>
          <a:ln w="38100" cap="flat" cmpd="dbl" algn="ctr">
            <a:solidFill>
              <a:srgbClr val="666666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Занятия в соответствии с ИМПС</a:t>
            </a:r>
          </a:p>
          <a:p>
            <a:pPr>
              <a:defRPr sz="7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endParaRPr/>
          </a:p>
          <a:p>
            <a:pPr>
              <a:buFont typeface="Wingdings" pitchFamily="2" charset="2"/>
              <a:buChar char=""/>
              <a:defRPr sz="14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Индивидуальные консультации ребенка</a:t>
            </a:r>
          </a:p>
          <a:p>
            <a:pPr>
              <a:buFont typeface="Wingdings" pitchFamily="2" charset="2"/>
              <a:buChar char=""/>
              <a:defRPr sz="14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Индивидуальные консультации родителя</a:t>
            </a:r>
          </a:p>
          <a:p>
            <a:pPr>
              <a:buFont typeface="Wingdings" pitchFamily="2" charset="2"/>
              <a:buChar char=""/>
              <a:defRPr sz="14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Группы для детей</a:t>
            </a:r>
          </a:p>
          <a:p>
            <a:pPr>
              <a:buFont typeface="Wingdings" pitchFamily="2" charset="2"/>
              <a:buChar char=""/>
              <a:defRPr sz="14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Группы для родителей</a:t>
            </a:r>
          </a:p>
          <a:p>
            <a:pPr>
              <a:buFont typeface="Wingdings" pitchFamily="2" charset="2"/>
              <a:buChar char=""/>
              <a:defRPr sz="1400"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Семейные консультации</a:t>
            </a:r>
          </a:p>
        </p:txBody>
      </p:sp>
      <p:sp>
        <p:nvSpPr>
          <p:cNvPr id="18" name="АвтоФигура7"/>
          <p:cNvSpPr>
            <a:extLst>
              <a:ext uri="smNativeData">
                <pr:smNativeData xmlns:pr="smNativeData" xmlns="" val="SMDATA_12_8vH2XhMAAAAlAAAA6AAAAA8BAAAAkAAAAEgAAACQAAAASAAAAAAAAAAAAAAAAAAAAAEAAABQAAAAAAAAwCFAvj8QiChHNobLPwAAAAAAAOA/AAAAAAAA4D8AAAAAAADgPwAAAAAAAOA/AAAAAAAA4D8AAAAAAADgPwAAAAAAAOA/AAAAAAAA4D8CAAAAjAAAAAEAAAAAAAAA//8AA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wAA////AQAAAAAAAAAAAAAAAAAAAAAAAAAAAAAAAAAAAAAAAAAAAAAAAn9/fwCAgIADzMzMAMDA/wB/f38AAAAAAAAAAAAAAAAAAAAAAAAAAAAhAAAAGAAAABQAAAA7IwAAexsAAKcvAAAjKwAAEAAAAA=="/>
              </a:ext>
            </a:extLst>
          </p:cNvSpPr>
          <p:nvPr/>
        </p:nvSpPr>
        <p:spPr>
          <a:xfrm rot="17555513" flipV="1">
            <a:off x="5464175" y="4730115"/>
            <a:ext cx="2545080" cy="2019300"/>
          </a:xfrm>
          <a:prstGeom prst="swooshArrow">
            <a:avLst>
              <a:gd name="adj1" fmla="val 11817"/>
              <a:gd name="adj2" fmla="val 2710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g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OY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CAAAkwUAAMMyAABjCwAAECAAAA=="/>
              </a:ext>
            </a:extLst>
          </p:cNvSpPr>
          <p:nvPr/>
        </p:nvSpPr>
        <p:spPr>
          <a:xfrm>
            <a:off x="1388745" y="906145"/>
            <a:ext cx="6863080" cy="9448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/>
            </a:pPr>
            <a:r>
              <a:t>Система консилиумов помогающих специалистов</a:t>
            </a:r>
          </a:p>
        </p:txBody>
      </p:sp>
      <p:sp>
        <p:nvSpPr>
          <p:cNvPr id="5" name="Надпись2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OY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3BQAABg0AAIwzAAD2EAAAACAAAA=="/>
              </a:ext>
            </a:extLst>
          </p:cNvSpPr>
          <p:nvPr/>
        </p:nvSpPr>
        <p:spPr>
          <a:xfrm>
            <a:off x="847725" y="2117090"/>
            <a:ext cx="7531735" cy="640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lvl="1" algn="l">
              <a:buFont typeface="Wingdings" pitchFamily="2" charset="2"/>
              <a:buChar char=""/>
              <a:defRPr/>
            </a:pPr>
            <a:r>
              <a:t> Позволяет сформулировать проблему семьи и определяет зону ближайщей работы;</a:t>
            </a:r>
          </a:p>
        </p:txBody>
      </p:sp>
      <p:sp>
        <p:nvSpPr>
          <p:cNvPr id="6" name="Прямоугольник2"/>
          <p:cNvSpPr>
            <a:extLst>
              <a:ext uri="smNativeData">
                <pr:smNativeData xmlns:pr="smNativeData" xmlns="" val="SMDATA_12_8vH2XhMAAAAlAAAAZA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H9/fwCAgIADzMzMAMDA/wB/f38AAAAAAAAAAAAAAAAAAAAAAAAAAAAhAAAAGAAAABQAAAA8BQAAihEAAJEzAAB6FQAAACAAAA=="/>
              </a:ext>
            </a:extLst>
          </p:cNvSpPr>
          <p:nvPr/>
        </p:nvSpPr>
        <p:spPr>
          <a:xfrm>
            <a:off x="850900" y="2851150"/>
            <a:ext cx="7531735" cy="640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lvl="1" algn="l">
              <a:buFont typeface="Wingdings" pitchFamily="2" charset="2"/>
              <a:buChar char=""/>
              <a:defRPr/>
            </a:pPr>
            <a:r>
              <a:t> Позволяет подобрать подходящего помогающего специалиста (учитывая готовность специалиста) для семьи;</a:t>
            </a:r>
          </a:p>
        </p:txBody>
      </p:sp>
      <p:sp>
        <p:nvSpPr>
          <p:cNvPr id="7" name="Прямоугольник3"/>
          <p:cNvSpPr>
            <a:extLst>
              <a:ext uri="smNativeData">
                <pr:smNativeData xmlns:pr="smNativeData" xmlns="" val="SMDATA_12_8vH2XhMAAAAlAAAAZA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QDAAAMAAAAEAAAAAAAAAAAAAAAAAAAAAAAAAAeAAAAaAAAAAAAAAAAAAAAAAAAAAAAAAAAAAAAECcAABAnAAAAAAAAAAAAAAAAAAAAAAAAAAAAAAAAAAAAAAAAAAAAABQAAAAAAAAAwMD/AAAAAABkAAAAMgAAAAAAAABkAAAAAAAAAH9/fwAKAAAAHwAAAFQAAAC74OMF////AQAAAAAAAAAAAAAAAAAAAAAAAAAAAAAAAAAAAAAAAAAAAAAAAH9/fwCAgIADzMzMAMDA/wB/f38AAAAAAAAAAAAAAAAAAAAAAAAAAAAhAAAAGAAAABQAAAA4BQAABBYAAI0zAAD0GQAAACAAAA=="/>
              </a:ext>
            </a:extLst>
          </p:cNvSpPr>
          <p:nvPr/>
        </p:nvSpPr>
        <p:spPr>
          <a:xfrm>
            <a:off x="848360" y="3578860"/>
            <a:ext cx="7531735" cy="640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lvl="1" algn="l">
              <a:buFont typeface="Wingdings" pitchFamily="2" charset="2"/>
              <a:buChar char=""/>
              <a:defRPr/>
            </a:pPr>
            <a:r>
              <a:t> Определяет необходимые условия участия семьи в выходе из кризисной ситуации;</a:t>
            </a:r>
          </a:p>
        </p:txBody>
      </p:sp>
      <p:sp>
        <p:nvSpPr>
          <p:cNvPr id="8" name="Прямоугольник4"/>
          <p:cNvSpPr>
            <a:extLst>
              <a:ext uri="smNativeData">
                <pr:smNativeData xmlns:pr="smNativeData" xmlns="" val="SMDATA_12_8vH2XhMAAAAlAAAAZA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DAAAMAAAAEAAAAAAAAAAAAAAAAAAAAAAAAAAeAAAAaAAAAAAAAAAAAAAAAAAAAAAAAAAAAAAAECcAABAnAAAAAAAAAAAAAAAAAAAAAAAAAAAAAAAAAAAAAAAAAAAAABQAAAAAAAAAwMD/AAAAAABkAAAAMgAAAAAAAABkAAAAAAAAAH9/fwAKAAAAHwAAAFQAAAC74OMF////AQAAAAAAAAAAAAAAAAAAAAAAAAAAAAAAAAAAAAAAAAAAAAAAAH9/fwCAgIADzMzMAMDA/wB/f38AAAAAAAAAAAAAAAAAAAAAAAAAAAAhAAAAGAAAABQAAAA0BQAAfhoAAIkzAABuHgAAACAAAA=="/>
              </a:ext>
            </a:extLst>
          </p:cNvSpPr>
          <p:nvPr/>
        </p:nvSpPr>
        <p:spPr>
          <a:xfrm>
            <a:off x="845820" y="4306570"/>
            <a:ext cx="7531735" cy="640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lvl="1" algn="l">
              <a:buFont typeface="Wingdings" pitchFamily="2" charset="2"/>
              <a:buChar char=""/>
              <a:defRPr/>
            </a:pPr>
            <a:r>
              <a:t> Позволяет регулярно обсуждать семью с разными  специалистами, корректировать программу помощи;</a:t>
            </a:r>
          </a:p>
        </p:txBody>
      </p:sp>
      <p:sp>
        <p:nvSpPr>
          <p:cNvPr id="9" name="Прямоугольник5"/>
          <p:cNvSpPr>
            <a:extLst>
              <a:ext uri="smNativeData">
                <pr:smNativeData xmlns:pr="smNativeData" xmlns="" val="SMDATA_12_8vH2XhMAAAAlAAAAZA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A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QGAAAMAAAAEAAAAAAAAAAAAAAAAAAAAAAAAAAeAAAAaAAAAAAAAAAAAAAAAAAAAAAAAAAAAAAAECcAABAnAAAAAAAAAAAAAAAAAAAAAAAAAAAAAAAAAAAAAAAAAAAAABQAAAAAAAAAwMD/AAAAAABkAAAAMgAAAAAAAABkAAAAAAAAAH9/fwAKAAAAHwAAAFQAAAC74OMF////AQAAAAAAAAAAAAAAAAAAAAAAAAAAAAAAAAAAAAAAAAAAAAAAAH9/fwCAgIADzMzMAMDA/wB/f38AAAAAAAAAAAAAAAAAAAAAAAAAAAAhAAAAGAAAABQAAAA8BQAABB8AAJEzAAD0IgAAACAAAA=="/>
              </a:ext>
            </a:extLst>
          </p:cNvSpPr>
          <p:nvPr/>
        </p:nvSpPr>
        <p:spPr>
          <a:xfrm>
            <a:off x="850900" y="5041900"/>
            <a:ext cx="7531735" cy="640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lvl="1" algn="l">
              <a:buFont typeface="Wingdings" pitchFamily="2" charset="2"/>
              <a:buChar char=""/>
              <a:defRPr/>
            </a:pPr>
            <a:r>
              <a:t> Позволяет получить комплексную интервизию со смежными специалистами в сложной и экстренной ситуациях;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Y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NQ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tBgAAkwUAAMMyAADDCAAAACAAAA=="/>
              </a:ext>
            </a:extLst>
          </p:cNvSpPr>
          <p:nvPr/>
        </p:nvSpPr>
        <p:spPr>
          <a:xfrm>
            <a:off x="1003935" y="906145"/>
            <a:ext cx="7247890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/>
            </a:pPr>
            <a:r>
              <a:t>Индивидуальный маршрут помощи семье</a:t>
            </a:r>
          </a:p>
        </p:txBody>
      </p:sp>
      <p:grpSp>
        <p:nvGrpSpPr>
          <p:cNvPr id="5" name="Группа1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IoRAAAMAAAAEAAAAAAAAAAAAAAAAAAAAAAAAAAfAAAAVAAAAAAAAAAAAAAAAAAAAAAAAAAAAAAAAAAAAAAAAAAAAAAAAAAAAAAAAAAAAAAAAAAAAAAAAAAAAAAAAAAAAAAAAAAAAAAAAAAAAAAAAAAAAAAAAAAAACEAAAAYAAAAFAAAALUAAAA8CwAANxEAALcdAAAAAAAA"/>
              </a:ext>
            </a:extLst>
          </p:cNvGrpSpPr>
          <p:nvPr/>
        </p:nvGrpSpPr>
        <p:grpSpPr>
          <a:xfrm>
            <a:off x="114935" y="1826260"/>
            <a:ext cx="2683510" cy="3004185"/>
            <a:chOff x="114935" y="1826260"/>
            <a:chExt cx="2683510" cy="3004185"/>
          </a:xfrm>
        </p:grpSpPr>
        <p:sp>
          <p:nvSpPr>
            <p:cNvPr id="9" name="АвтоФигура7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OLi4v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IAgAAPAsAAAYRAABDEQAAACAAAA=="/>
                </a:ext>
              </a:extLst>
            </p:cNvSpPr>
            <p:nvPr/>
          </p:nvSpPr>
          <p:spPr>
            <a:xfrm>
              <a:off x="370840" y="1826260"/>
              <a:ext cx="2396490" cy="979805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Индивидуальные c психологом занятия для ребенка</a:t>
              </a:r>
            </a:p>
          </p:txBody>
        </p:sp>
        <p:sp>
          <p:nvSpPr>
            <p:cNvPr id="8" name="АвтоФигура4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OLi4j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5AgAAWhIAADcRAABhGAAAACAAAA=="/>
                </a:ext>
              </a:extLst>
            </p:cNvSpPr>
            <p:nvPr/>
          </p:nvSpPr>
          <p:spPr>
            <a:xfrm>
              <a:off x="401955" y="2983230"/>
              <a:ext cx="2396490" cy="979805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Индивидуальные с психологом занятия для родителя</a:t>
              </a:r>
            </a:p>
          </p:txBody>
        </p:sp>
        <p:sp>
          <p:nvSpPr>
            <p:cNvPr id="7" name="АвтоФигура5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1AgAAeRkAADMRAAC3HQAAACAAAA=="/>
                </a:ext>
              </a:extLst>
            </p:cNvSpPr>
            <p:nvPr/>
          </p:nvSpPr>
          <p:spPr>
            <a:xfrm>
              <a:off x="399415" y="4140835"/>
              <a:ext cx="2396490" cy="68961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Семинары для родителей</a:t>
              </a:r>
            </a:p>
          </p:txBody>
        </p:sp>
        <p:sp>
          <p:nvSpPr>
            <p:cNvPr id="6" name="АвтоФигура3"/>
            <p:cNvSpPr>
              <a:extLst>
                <a:ext uri="smNativeData">
                  <pr:smNativeData xmlns:pr="smNativeData" xmlns="" val="SMDATA_12_8vH2XhMAAAAlAAAAggAAAA8BAAAAkAAAAEgAAACQAAAASAAAAAAAAAAAAAAAAAAAAAEAAABQAAAAAAAAQLge5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C1AAAAIA4AAEgCAABoGwAAAAAAAA=="/>
                </a:ext>
              </a:extLst>
            </p:cNvSpPr>
            <p:nvPr/>
          </p:nvSpPr>
          <p:spPr>
            <a:xfrm>
              <a:off x="114935" y="2296160"/>
              <a:ext cx="255905" cy="2159000"/>
            </a:xfrm>
            <a:prstGeom prst="leftBrace">
              <a:avLst>
                <a:gd name="adj1" fmla="val 8500"/>
                <a:gd name="adj2" fmla="val 50000"/>
              </a:avLst>
            </a:prstGeom>
            <a:noFill/>
            <a:ln w="38100" cap="flat" cmpd="sng" algn="ctr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  <a:effectLst/>
          </p:spPr>
        </p:sp>
      </p:grpSp>
      <p:grpSp>
        <p:nvGrpSpPr>
          <p:cNvPr id="10" name="Группа2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IoRAAAMAAAAEAAAAAAAAAAAAAAAAAAAAAAAAAAfAAAAVAAAAAAAAAAAAAAAAAAAAAAAAAAAAAAAAAAAAAAAAAAAAAAAAAAAAAAAAAAAAAAAAAAAAAAAAAAAAAAAAAAAAAAAAAAAAAAAAAAAAAAAAAAAAAAAAAAAACEAAAAYAAAAFAAAANsSAAAvDAAA/SEAACAdAAAAAAAA"/>
              </a:ext>
            </a:extLst>
          </p:cNvGrpSpPr>
          <p:nvPr/>
        </p:nvGrpSpPr>
        <p:grpSpPr>
          <a:xfrm>
            <a:off x="3065145" y="1980565"/>
            <a:ext cx="2459990" cy="2753995"/>
            <a:chOff x="3065145" y="1980565"/>
            <a:chExt cx="2459990" cy="2753995"/>
          </a:xfrm>
        </p:grpSpPr>
        <p:sp>
          <p:nvSpPr>
            <p:cNvPr id="14" name="Надпись2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MFAAALwwAANAhAAC1EQAAACAAAA=="/>
                </a:ext>
              </a:extLst>
            </p:cNvSpPr>
            <p:nvPr/>
          </p:nvSpPr>
          <p:spPr>
            <a:xfrm>
              <a:off x="3299460" y="1980565"/>
              <a:ext cx="2197100" cy="89789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Групповые занятия для ребенка</a:t>
              </a:r>
            </a:p>
          </p:txBody>
        </p:sp>
        <p:sp>
          <p:nvSpPr>
            <p:cNvPr id="13" name="АвтоФигура8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6FAAAthIAAP0hAAA8GAAAACAAAA=="/>
                </a:ext>
              </a:extLst>
            </p:cNvSpPr>
            <p:nvPr/>
          </p:nvSpPr>
          <p:spPr>
            <a:xfrm>
              <a:off x="3328670" y="3041650"/>
              <a:ext cx="2196465" cy="89789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Групповые занятия для родителя</a:t>
              </a:r>
            </a:p>
          </p:txBody>
        </p:sp>
        <p:sp>
          <p:nvSpPr>
            <p:cNvPr id="12" name="АвтоФигура2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2FAAAPBkAAPkhAAAgHQAAACAAAA=="/>
                </a:ext>
              </a:extLst>
            </p:cNvSpPr>
            <p:nvPr/>
          </p:nvSpPr>
          <p:spPr>
            <a:xfrm>
              <a:off x="3326130" y="4102100"/>
              <a:ext cx="2196465" cy="63246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Семинары для родителей</a:t>
              </a:r>
            </a:p>
          </p:txBody>
        </p:sp>
        <p:sp>
          <p:nvSpPr>
            <p:cNvPr id="11" name="АвтоФигура6"/>
            <p:cNvSpPr>
              <a:extLst>
                <a:ext uri="smNativeData">
                  <pr:smNativeData xmlns:pr="smNativeData" xmlns="" val="SMDATA_12_8vH2XhMAAAAlAAAAggAAAA8BAAAAkAAAAEgAAACQAAAASAAAAAAAAAAAAAAAAAAAAAEAAABQAAAAAAAAQLge5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DbEgAA1g4AAEwUAAACGwAAAAAAAA=="/>
                </a:ext>
              </a:extLst>
            </p:cNvSpPr>
            <p:nvPr/>
          </p:nvSpPr>
          <p:spPr>
            <a:xfrm>
              <a:off x="3065145" y="2411730"/>
              <a:ext cx="234315" cy="1978660"/>
            </a:xfrm>
            <a:prstGeom prst="leftBrace">
              <a:avLst>
                <a:gd name="adj1" fmla="val 8500"/>
                <a:gd name="adj2" fmla="val 50000"/>
              </a:avLst>
            </a:prstGeom>
            <a:noFill/>
            <a:ln w="38100" cap="flat" cmpd="sng" algn="ctr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  <a:effectLst/>
          </p:spPr>
        </p:sp>
      </p:grpSp>
      <p:grpSp>
        <p:nvGrpSpPr>
          <p:cNvPr id="15" name="Группа3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AARAAAMAAAAEAAAAAAAAAAAAAAAAAAAAAAAAAAfAAAAVAAAAAAAAAAAAAAAAAAAAAAAAAAAAAAAAAAAAAAAAAAAAAAAAAAAAAAAAAAAAAAAAAAAAAAAAAAAAAAAAAAAAAAAAAAAAAAAAAAAAAAAAAAAAAAAAAAAACEAAAAYAAAAFAAAADkkAAAWCgAAljMAAB8iAAAAAAAA"/>
              </a:ext>
            </a:extLst>
          </p:cNvGrpSpPr>
          <p:nvPr/>
        </p:nvGrpSpPr>
        <p:grpSpPr>
          <a:xfrm>
            <a:off x="5888355" y="1639570"/>
            <a:ext cx="2497455" cy="3907155"/>
            <a:chOff x="5888355" y="1639570"/>
            <a:chExt cx="2497455" cy="3907155"/>
          </a:xfrm>
        </p:grpSpPr>
        <p:sp>
          <p:nvSpPr>
            <p:cNvPr id="20" name="АвтоФигура11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CwJQAAFgoAAGgzAACyDwAAACAAAA=="/>
                </a:ext>
              </a:extLst>
            </p:cNvSpPr>
            <p:nvPr/>
          </p:nvSpPr>
          <p:spPr>
            <a:xfrm>
              <a:off x="6126480" y="1639570"/>
              <a:ext cx="2230120" cy="91186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Групповые занятия для ребенка</a:t>
              </a:r>
            </a:p>
          </p:txBody>
        </p:sp>
        <p:sp>
          <p:nvSpPr>
            <p:cNvPr id="19" name="АвтоФигура1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DeJQAAthAAAJYzAABSFgAAACAAAA=="/>
                </a:ext>
              </a:extLst>
            </p:cNvSpPr>
            <p:nvPr/>
          </p:nvSpPr>
          <p:spPr>
            <a:xfrm>
              <a:off x="6155690" y="2716530"/>
              <a:ext cx="2230120" cy="91186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Групповые занятия для родителя</a:t>
              </a:r>
            </a:p>
          </p:txBody>
        </p:sp>
        <p:sp>
          <p:nvSpPr>
            <p:cNvPr id="18" name="АвтоФигура9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DaJQAALB4AAJIzAAAfIgAAACAAAA=="/>
                </a:ext>
              </a:extLst>
            </p:cNvSpPr>
            <p:nvPr/>
          </p:nvSpPr>
          <p:spPr>
            <a:xfrm>
              <a:off x="6153150" y="4904740"/>
              <a:ext cx="2230120" cy="641985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Семинары для родителей</a:t>
              </a:r>
            </a:p>
          </p:txBody>
        </p:sp>
        <p:sp>
          <p:nvSpPr>
            <p:cNvPr id="17" name="АвтоФигура10"/>
            <p:cNvSpPr>
              <a:extLst>
                <a:ext uri="smNativeData">
                  <pr:smNativeData xmlns:pr="smNativeData" xmlns="" val="SMDATA_12_8vH2XhMAAAAlAAAAggAAAA8BAAAAkAAAAEgAAACQAAAASAAAAAAAAAAAAAAAAAAAAAEAAABQAAAAAAAAQLge5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GZmZg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ZmZmAH9/fwCAgIADzMzMAMDA/wB/f38AAAAAAAAAAAAAAAAAAAAAAAAAAAAhAAAAGAAAABQAAAA5JAAAxwwAALAlAABtIAAAAAAAAA=="/>
                </a:ext>
              </a:extLst>
            </p:cNvSpPr>
            <p:nvPr/>
          </p:nvSpPr>
          <p:spPr>
            <a:xfrm>
              <a:off x="5888355" y="2077085"/>
              <a:ext cx="238125" cy="3194050"/>
            </a:xfrm>
            <a:prstGeom prst="leftBrace">
              <a:avLst>
                <a:gd name="adj1" fmla="val 8500"/>
                <a:gd name="adj2" fmla="val 50000"/>
              </a:avLst>
            </a:prstGeom>
            <a:noFill/>
            <a:ln w="38100" cap="flat" cmpd="sng" algn="ctr">
              <a:solidFill>
                <a:srgbClr val="666666"/>
              </a:solidFill>
              <a:prstDash val="solid"/>
              <a:headEnd type="none" w="med" len="med"/>
              <a:tailEnd type="none" w="med" len="med"/>
            </a:ln>
            <a:effectLst/>
          </p:spPr>
        </p:sp>
        <p:sp>
          <p:nvSpPr>
            <p:cNvPr id="16" name="АвтоФигура12"/>
            <p:cNvSpPr>
              <a:extLst>
                <a:ext uri="smNativeData">
                  <pr:smNativeData xmlns:pr="smNativeData" xmlns="" val="SMDATA_12_8vH2XhMAAAAlAAAAZQAAAE8BAAAAkAAAAEgAAACQAAAASAAAAAAAAAAAAAAAAAAAAAEAAABQAAAAAAAAQ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EA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DaJQAAiBcAAJIzAAAkHQAAACAAAA=="/>
                </a:ext>
              </a:extLst>
            </p:cNvSpPr>
            <p:nvPr/>
          </p:nvSpPr>
          <p:spPr>
            <a:xfrm>
              <a:off x="6153150" y="3825240"/>
              <a:ext cx="2230120" cy="91186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 sz="1600"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Индивидуальные занятия для ребенка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QAB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tBgAAjQYAAMMyAAC9CQAAACAAAA=="/>
              </a:ext>
            </a:extLst>
          </p:cNvSpPr>
          <p:nvPr/>
        </p:nvSpPr>
        <p:spPr>
          <a:xfrm>
            <a:off x="1003935" y="1064895"/>
            <a:ext cx="7247890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/>
            </a:pPr>
            <a:r>
              <a:t>Схема работы со сложными случаями</a:t>
            </a:r>
          </a:p>
        </p:txBody>
      </p:sp>
      <p:sp>
        <p:nvSpPr>
          <p:cNvPr id="5" name="Надпись2"/>
          <p:cNvSpPr>
            <a:extLst>
              <a:ext uri="smNativeData">
                <pr:smNativeData xmlns:pr="smNativeData" xmlns="" val="SMDATA_12_8vH2XhMAAAAlAAAAZQAAAE8BAAAAkAAAAEgAAACQAAAASAAAAAAAAAAAAAAAAAAAAAEAAABQAAAAAAAAI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AAA4D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qFAAALhAAAGwjAABJGAAAACAAAA=="/>
              </a:ext>
            </a:extLst>
          </p:cNvSpPr>
          <p:nvPr/>
        </p:nvSpPr>
        <p:spPr>
          <a:xfrm>
            <a:off x="3318510" y="2630170"/>
            <a:ext cx="2439670" cy="1317625"/>
          </a:xfrm>
          <a:prstGeom prst="roundRect">
            <a:avLst>
              <a:gd name="adj" fmla="val 16667"/>
            </a:avLst>
          </a:prstGeom>
          <a:noFill/>
          <a:ln w="38100" cap="flat" cmpd="sng" algn="ctr">
            <a:solidFill>
              <a:srgbClr val="7F7F7F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>
                <a:latin typeface="Bookman Old Style" pitchFamily="1" charset="-52"/>
                <a:ea typeface="Bookman Old Style" pitchFamily="1" charset="-52"/>
                <a:cs typeface="Bookman Old Style" pitchFamily="1" charset="-52"/>
              </a:defRPr>
            </a:pPr>
            <a:r>
              <a:t>Индивидуальные занятия психолога с ребенком</a:t>
            </a:r>
          </a:p>
        </p:txBody>
      </p:sp>
      <p:grpSp>
        <p:nvGrpSpPr>
          <p:cNvPr id="6" name="Группа1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IoRAAAMAAAAEAAAAAAAAAAAAAAAAAAAAAAAAAAfAAAAVAAAAAAAAAAAAAAAAAAAAAAAAAAAAAAAAAAAAAAAAAAAAAAAAAAAAAAAAAAAAAAAAAAAAAAAAAAAAAAAAAAAAAAAAAAAAAAAAAAAAAAAAAAAAAAAAAAAACEAAAAYAAAAFAAAAGwjAAD8DwAAlzYAABcYAAAAAAAA"/>
              </a:ext>
            </a:extLst>
          </p:cNvGrpSpPr>
          <p:nvPr/>
        </p:nvGrpSpPr>
        <p:grpSpPr>
          <a:xfrm>
            <a:off x="5758180" y="2598420"/>
            <a:ext cx="3115945" cy="1317625"/>
            <a:chOff x="5758180" y="2598420"/>
            <a:chExt cx="3115945" cy="1317625"/>
          </a:xfrm>
        </p:grpSpPr>
        <p:sp>
          <p:nvSpPr>
            <p:cNvPr id="8" name="АвтоФигура1"/>
            <p:cNvSpPr>
              <a:extLst>
                <a:ext uri="smNativeData">
                  <pr:smNativeData xmlns:pr="smNativeData" xmlns="" val="SMDATA_12_8vH2XhMAAAAlAAAAZQAAAE8BAAAAkAAAAEgAAACQAAAASAAAAAAAAAAAAAAAAAAAAAEAAABQAAAAAAAAI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CVJwAA/A8AAJc2AAAXGAAAACAAAA=="/>
                </a:ext>
              </a:extLst>
            </p:cNvSpPr>
            <p:nvPr/>
          </p:nvSpPr>
          <p:spPr>
            <a:xfrm>
              <a:off x="6434455" y="2598420"/>
              <a:ext cx="2439670" cy="1317625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Индивидуальные занятия психолога с родителем</a:t>
              </a:r>
            </a:p>
          </p:txBody>
        </p:sp>
        <p:sp>
          <p:nvSpPr>
            <p:cNvPr id="7" name="АвтоФигура2"/>
            <p:cNvSpPr>
              <a:extLst>
                <a:ext uri="smNativeData">
                  <pr:smNativeData xmlns:pr="smNativeData" xmlns="" val="SMDATA_12_8vH2XhMAAAAlAAAAyQAAAA8BAAAAkAAAAEgAAACQAAAASAAAAAAAAAAAAAAAAAAAAAEAAABQAAAAAAAAQDMz5z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OAD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BsIwAAnBIAAJUnAADjFQAAAAAAAA=="/>
                </a:ext>
              </a:extLst>
            </p:cNvSpPr>
            <p:nvPr/>
          </p:nvSpPr>
          <p:spPr>
            <a:xfrm>
              <a:off x="5758180" y="3025140"/>
              <a:ext cx="676275" cy="532765"/>
            </a:xfrm>
            <a:prstGeom prst="leftArrow">
              <a:avLst>
                <a:gd name="adj1" fmla="val 50000"/>
                <a:gd name="adj2" fmla="val 34908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</p:sp>
      </p:grpSp>
      <p:grpSp>
        <p:nvGrpSpPr>
          <p:cNvPr id="9" name="Группа2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IoRAAAMAAAAEAAAAAAAAAAAAAAAAAAAAAAAAAAfAAAAVAAAAAAAAAAAAAAAAAAAAAAAAAAAAAAAAAAAAAAAAAAAAAAAAAAAAAAAAAAAAAAAAAAAAAAAAAAAAAAAAAAAAAAAAAAAAAAAAAAAAAAAAAAAAAAAAAAAACEAAAAYAAAAFAAAAA0UAABNGAAADyMAAIYoAAAAAAAA"/>
              </a:ext>
            </a:extLst>
          </p:cNvGrpSpPr>
          <p:nvPr/>
        </p:nvGrpSpPr>
        <p:grpSpPr>
          <a:xfrm>
            <a:off x="3259455" y="3950335"/>
            <a:ext cx="2439670" cy="2637155"/>
            <a:chOff x="3259455" y="3950335"/>
            <a:chExt cx="2439670" cy="2637155"/>
          </a:xfrm>
        </p:grpSpPr>
        <p:sp>
          <p:nvSpPr>
            <p:cNvPr id="11" name="АвтоФигура3"/>
            <p:cNvSpPr>
              <a:extLst>
                <a:ext uri="smNativeData">
                  <pr:smNativeData xmlns:pr="smNativeData" xmlns="" val="SMDATA_12_8vH2XhMAAAAlAAAAZQAAAE8BAAAAkAAAAEgAAACQAAAASAAAAAAAAAAAAAAAAAAAAAEAAABQAAAAAAAAI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OADAAA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ANFAAArhwAAA8jAACGKAAAACAAAA=="/>
                </a:ext>
              </a:extLst>
            </p:cNvSpPr>
            <p:nvPr/>
          </p:nvSpPr>
          <p:spPr>
            <a:xfrm>
              <a:off x="3259455" y="4662170"/>
              <a:ext cx="2439670" cy="1925320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Детско-родительские консультации ребенка и родителя(ей) психологом(ми) </a:t>
              </a:r>
            </a:p>
          </p:txBody>
        </p:sp>
        <p:sp>
          <p:nvSpPr>
            <p:cNvPr id="10" name="АвтоФигура4"/>
            <p:cNvSpPr>
              <a:extLst>
                <a:ext uri="smNativeData">
                  <pr:smNativeData xmlns:pr="smNativeData" xmlns="" val="SMDATA_12_8vH2XhMAAAAlAAAAygAAAA8BAAAAkAAAAEgAAACQAAAASAAAAAAAAAAAAAAAAAAAAAEAAABQAAAAAAAAQDMz5z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NQD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AyGQAATRgAAOodAACuHAAAAAAAAA=="/>
                </a:ext>
              </a:extLst>
            </p:cNvSpPr>
            <p:nvPr/>
          </p:nvSpPr>
          <p:spPr>
            <a:xfrm>
              <a:off x="4095750" y="3950335"/>
              <a:ext cx="767080" cy="711835"/>
            </a:xfrm>
            <a:prstGeom prst="upArrow">
              <a:avLst>
                <a:gd name="adj1" fmla="val 50000"/>
                <a:gd name="adj2" fmla="val 27500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</p:sp>
      </p:grpSp>
      <p:grpSp>
        <p:nvGrpSpPr>
          <p:cNvPr id="12" name="Группа3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Nb///8MAAAAEAAAAAAAAAAAAAAAAAAAAAAAAAAfAAAAVAAAAAAAAAAAAAAAAAAAAAAAAAAAAAAAAAAAAAAAAAAAAAAAAAAAAAAAAAAAAAAAAAAAAAAAAAAAAAAAAAAAAAAAAAAAAAAAAAAAAAAAAAAAAAAAAAAAACEAAAAYAAAAFAAAAH8BAAAuEAAADRQAAEkYAAAAAAAA"/>
              </a:ext>
            </a:extLst>
          </p:cNvGrpSpPr>
          <p:nvPr/>
        </p:nvGrpSpPr>
        <p:grpSpPr>
          <a:xfrm>
            <a:off x="243205" y="2630170"/>
            <a:ext cx="3016250" cy="1317625"/>
            <a:chOff x="243205" y="2630170"/>
            <a:chExt cx="3016250" cy="1317625"/>
          </a:xfrm>
        </p:grpSpPr>
        <p:sp>
          <p:nvSpPr>
            <p:cNvPr id="14" name="АвтоФигура5"/>
            <p:cNvSpPr>
              <a:extLst>
                <a:ext uri="smNativeData">
                  <pr:smNativeData xmlns:pr="smNativeData" xmlns="" val="SMDATA_12_8vH2XhMAAAAlAAAAZQAAAE8BAAAAkAAAAEgAAACQAAAASAAAAAAAAAAAAAAAAAAAAAEAAABQAAAAAAAAIFVV1T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MbGxv8MAAAAEAAAAAAAAAAAAAAAAAAAAAAAAAAeAAAAaAAAAAAAAAAAAAAAAAAAAAAAAAAAAAAAECcAABAnAAAAAAAAAAAAAAAAAAAAAAAAAAAAAAAAAAAAAAAAAAAAABQAAAAAAAAAwMD/AAAAAABkAAAAMgAAAAAAAABkAAAAAAAAAH9/fwAKAAAAHwAAAFQAAAC74OMF////AQAAAAAAAAAAAAAAAAAAAAAAAAAAAAAAAAAAAAAAAAAAf39/AH9/fwCAgIADzMzMAMDA/wB/f38AAAAAAAAAAAAAAAAAAAAAAAAAAAAhAAAAGAAAABQAAAB/AQAALhAAAIEQAABJGAAAACAAAA=="/>
                </a:ext>
              </a:extLst>
            </p:cNvSpPr>
            <p:nvPr/>
          </p:nvSpPr>
          <p:spPr>
            <a:xfrm>
              <a:off x="243205" y="2630170"/>
              <a:ext cx="2439670" cy="1317625"/>
            </a:xfrm>
            <a:prstGeom prst="roundRect">
              <a:avLst>
                <a:gd name="adj" fmla="val 16667"/>
              </a:avLst>
            </a:prstGeom>
            <a:noFill/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defRPr>
              </a:pPr>
              <a:r>
                <a:t>Индивидуальные занятия нейропсихолога с ребенком</a:t>
              </a:r>
            </a:p>
          </p:txBody>
        </p:sp>
        <p:sp>
          <p:nvSpPr>
            <p:cNvPr id="13" name="АвтоФигура6"/>
            <p:cNvSpPr>
              <a:extLst>
                <a:ext uri="smNativeData">
                  <pr:smNativeData xmlns:pr="smNativeData" xmlns="" val="SMDATA_12_8vH2XhMAAAAlAAAAyAAAAA8BAAAAkAAAAEgAAACQAAAASAAAAAAAAAAAAAAAAAAAAAEAAABQAAAAAAAAQDMz5z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hEAAA3xEAAA0UAACXFgAAAAAAAA=="/>
                </a:ext>
              </a:extLst>
            </p:cNvSpPr>
            <p:nvPr/>
          </p:nvSpPr>
          <p:spPr>
            <a:xfrm>
              <a:off x="2703195" y="2905125"/>
              <a:ext cx="556260" cy="767080"/>
            </a:xfrm>
            <a:prstGeom prst="rightArrow">
              <a:avLst>
                <a:gd name="adj1" fmla="val 50000"/>
                <a:gd name="adj2" fmla="val 27500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</p:sp>
      </p:grpSp>
      <p:grpSp>
        <p:nvGrpSpPr>
          <p:cNvPr id="15" name="Группа4"/>
          <p:cNvGrpSpPr>
            <a:extLst>
              <a:ext uri="smNativeData">
                <pr:smNativeData xmlns:pr="smNativeData" xmlns="" val="SMDATA_6_8vH2XhMAAAAlAAAAAQAAAC8BAAAAkAAAAEgAAACQAAAASAAAAAAAAAAAAAAAAAAAABcAAAAUAAAAAAAAAAAAAAD/fwAA/38AAAAAAAAJAAAABAAAAIoRAAAMAAAAEAAAAAAAAAAAAAAAAAAAAAAAAAAfAAAAVAAAAAAAAAAAAAAAAAAAAAAAAAAAAAAAAAAAAAAAAAAAAAAAAAAAAAAAAAAAAAAAAAAAAAAAAAAAAAAAAAAAAAAAAAAAAAAAAAAAAAAAAAAAAAAAAAAAACEAAAAYAAAAFAAAAKQjAACGFwAACDcAANIiAAAAAAAA"/>
              </a:ext>
            </a:extLst>
          </p:cNvGrpSpPr>
          <p:nvPr/>
        </p:nvGrpSpPr>
        <p:grpSpPr>
          <a:xfrm>
            <a:off x="5793740" y="3823970"/>
            <a:ext cx="3152140" cy="1836420"/>
            <a:chOff x="5793740" y="3823970"/>
            <a:chExt cx="3152140" cy="1836420"/>
          </a:xfrm>
        </p:grpSpPr>
        <p:sp>
          <p:nvSpPr>
            <p:cNvPr id="17" name="АвтоФигура8"/>
            <p:cNvSpPr>
              <a:extLst>
                <a:ext uri="smNativeData">
                  <pr:smNativeData xmlns:pr="smNativeData" xmlns="" val="SMDATA_12_8vH2XhMAAAAlAAAAyAAAAA8BAAAAkAAAAEgAAACQAAAASAAAAAAAAAAAAAAAAAAAAAEAAABQAAAAAAAAQDMz5z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AAAAAD/fwAA/38AAAAAAAAJAAAABAAAAMgEuz8MAAAAEAAAAAAAAMDhAdS/AAAAAOv73L8eAAAAaAAAAAAAAAAAAAAAAAAAAAAAAAAAAAAAECcAABAnAAAAAAAAAAAAAAAAAAAAAAAAAAAAAAAAAAAAAAAAAAAAABQAAAAAAAAAwMD/AAAAAABkAAAAMgAAAAAAAABkAAAAAAAAAH9/fwAKAAAAHwAAAFQAAAD///8B////AQAAAAAAAAAAAAAAAAAAAAAAAAAAAAAAAAAAAAAAAAAAAAAAAn9/fwCAgIADzMzMAMDA/wB/f38AAAAAAAAAAAAAAAAAAAAAAAAAAAAhAAAAGAAAABQAAACkIwAAhhcAAH4mAAAcHwAAAAAAAA=="/>
                </a:ext>
              </a:extLst>
            </p:cNvSpPr>
            <p:nvPr/>
          </p:nvSpPr>
          <p:spPr>
            <a:xfrm rot="14276755">
              <a:off x="5408930" y="4208780"/>
              <a:ext cx="1233170" cy="463550"/>
            </a:xfrm>
            <a:prstGeom prst="rightArrow">
              <a:avLst>
                <a:gd name="adj1" fmla="val 50000"/>
                <a:gd name="adj2" fmla="val 7315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</p:sp>
        <p:sp>
          <p:nvSpPr>
            <p:cNvPr id="16" name="Эллипс1"/>
            <p:cNvSpPr>
              <a:extLst>
                <a:ext uri="smNativeData">
                  <pr:smNativeData xmlns:pr="smNativeData" xmlns="" val="SMDATA_12_8vH2XhMAAAAlAAAAZgAAAE8BAAAAkAAAAEgAAACQAAAASAAAAAAAAAAAAAAAAAAAAAEAAABQAAAAAAAAAAAA8D8AAAAAAADw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H9/fwA8AAAAAQAAAAMAAAAAAAAAAAAAAAAAAAAAAAAAZAAAAGQAAAAAAAAAZAAAAGQAAAAVAAAAYAAAAAAAAAAAAAAADwAAACADAAAAAAAAAAAAAAEAAACgMgAAAAAAAAAAAAABAAAAf39/AAEAAABkAAAAAAAAABQAAABAHwAAAAAAACYAAAAAAAAAwOD//wAAAAAmAAAAZAAAABYAAABMAAAAAAAAAAAAAAAEAAAAAAAAAAEAAACAgIAKAAAAACgAAAAoAAAAZAAAAGQAAAAAAAAAzMzMAAAAAABQAAAAUAAAAGQAAABkAAAAAAAAABcAAAAUAAAAAAAAANwIAAD/fwAA/38AAAAAAAAJAAAABAAAAL+/v/8MAAAAEAAAAAAAAAAAAAAAAAAAAAAAAAAeAAAAaAAAAAAAAAAAAAAAAAAAAAAAAAAAAAAAECcAABAnAAAAAAAAAAAAAAAAAAAAAAAAAAAAAAAAAAAAAAAAAAAAABQAAAAAAAAAwMD/AAAAAABkAAAAMgAAAAAAAABkAAAAAAAAAH9/fwAKAAAAHwAAAFQAAAD///8B////AQAAAAAAAAAAAAAAAAAAAAAAAAAAAAAAAAAAAAAAAAAAf39/AH9/fwCAgIADzMzMAMDA/wB/f38AAAAAAAAAAAAAAAAAAAAAAAAAAAAhAAAAGAAAABQAAACWJQAAQB0AAAg3AADSIgAAACAAAA=="/>
                </a:ext>
              </a:extLst>
            </p:cNvSpPr>
            <p:nvPr/>
          </p:nvSpPr>
          <p:spPr>
            <a:xfrm>
              <a:off x="6109970" y="4754880"/>
              <a:ext cx="2835910" cy="905510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rgbClr val="7F7F7F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numCol="1" anchor="t"/>
            <a:lstStyle>
              <a:lvl1pPr marL="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1pPr>
              <a:lvl2pPr marL="381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2pPr>
              <a:lvl3pPr marL="762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3pPr>
              <a:lvl4pPr marL="1143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4pPr>
              <a:lvl5pPr marL="1524000" marR="0" indent="0" algn="l" defTabSz="44958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1" spc="0" baseline="0">
                  <a:solidFill>
                    <a:schemeClr val="tx1"/>
                  </a:solidFill>
                  <a:effectLst/>
                  <a:latin typeface="Arial" pitchFamily="2" charset="-52"/>
                  <a:ea typeface="Arial" pitchFamily="2" charset="-52"/>
                  <a:cs typeface="Arial" pitchFamily="2" charset="-52"/>
                </a:defRPr>
              </a:lvl5pPr>
            </a:lstStyle>
            <a:p>
              <a:pPr algn="ctr">
                <a:defRPr>
                  <a:latin typeface="Arial" pitchFamily="2" charset="-52"/>
                  <a:ea typeface="Arial" pitchFamily="2" charset="-52"/>
                  <a:cs typeface="Arial" pitchFamily="2" charset="-52"/>
                </a:defRPr>
              </a:pPr>
              <a:r>
                <a:rPr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rPr>
                <a:t>Консультация</a:t>
              </a:r>
              <a:r>
                <a:t> </a:t>
              </a:r>
              <a:r>
                <a:rPr>
                  <a:latin typeface="Bookman Old Style" pitchFamily="1" charset="-52"/>
                  <a:ea typeface="Bookman Old Style" pitchFamily="1" charset="-52"/>
                  <a:cs typeface="Bookman Old Style" pitchFamily="1" charset="-52"/>
                </a:rPr>
                <a:t>психиатра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dvAuto="0"/>
      <p:bldP spid="9" grpId="0" animBg="1" advAuto="0"/>
      <p:bldP spid="12" grpId="0" animBg="1" advAuto="0"/>
      <p:bldP spid="15" grpId="0" animBg="1" advAuto="0"/>
    </p:bldLst>
    <p:extLst>
      <p:ext uri="smNativeData">
        <pr:smNativeData xmlns:pr="smNativeData" xmlns="" val="8vH2XgQAAAAFAAAA/f///wEAAAAJAAAAAAAAAAAAAAAAAAAAAAAAAAoAAAD9////AQAAAAkAAAAAAAAAAAAAAAAAAAAAAAAADwAAAP3///8BAAAACQAAAAAAAAAAAAAAAAAAAAAAAAAUAAAA/f///wEAAAAJAAAAAAAAAAAAAAAAAAAAAAAAAA=="/>
      </p:ext>
    </p:ext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1"/>
          <p:cNvSpPr>
            <a:extLst>
              <a:ext uri="smNativeData">
                <pr:smNativeData xmlns:pr="smNativeData" xmlns="" val="SMDATA_12_8vH2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9IQAAsAEAAHA1AADbBAAAEAAAAA=="/>
              </a:ext>
            </a:extLst>
          </p:cNvSpPr>
          <p:nvPr/>
        </p:nvSpPr>
        <p:spPr>
          <a:xfrm>
            <a:off x="5525135" y="274320"/>
            <a:ext cx="3161665" cy="5149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r">
              <a:defRPr>
                <a:solidFill>
                  <a:schemeClr val="tx2"/>
                </a:solidFill>
              </a:defRPr>
            </a:pPr>
            <a:r>
              <a:t>Алгоритм работы с семьей:</a:t>
            </a:r>
          </a:p>
        </p:txBody>
      </p:sp>
      <p:pic>
        <p:nvPicPr>
          <p:cNvPr id="3" name="Рисунок1"/>
          <p:cNvPicPr>
            <a:picLocks noChangeAspect="1"/>
            <a:extLst>
              <a:ext uri="smNativeData">
                <pr:smNativeData xmlns:pr="smNativeData" xmlns="" val="SMDATA_14_8vH2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o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UwEAACMBAACLCAAAZwU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184785"/>
            <a:ext cx="1173480" cy="6934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Надпись1"/>
          <p:cNvSpPr txBox="1">
            <a:extLst>
              <a:ext uri="smNativeData">
                <pr:smNativeData xmlns:pr="smNativeData" xmlns="" val="SMDATA_12_8vH2Xh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L+/v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tBgAAkwUAAMMyAADDCAAAACAAAA=="/>
              </a:ext>
            </a:extLst>
          </p:cNvSpPr>
          <p:nvPr/>
        </p:nvSpPr>
        <p:spPr>
          <a:xfrm>
            <a:off x="1003935" y="906145"/>
            <a:ext cx="7247890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 algn="ctr">
              <a:defRPr sz="2800"/>
            </a:pPr>
            <a:r>
              <a:t>Устойчивость терапевтического процесса</a:t>
            </a:r>
          </a:p>
        </p:txBody>
      </p:sp>
      <p:sp>
        <p:nvSpPr>
          <p:cNvPr id="5" name="Надпись2"/>
          <p:cNvSpPr txBox="1">
            <a:extLst>
              <a:ext uri="smNativeData">
                <pr:smNativeData xmlns:pr="smNativeData" xmlns="" val="SMDATA_12_8vH2Xh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Ok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tBgAAjgsAAMMyAABZHwAAAAAAAA=="/>
              </a:ext>
            </a:extLst>
          </p:cNvSpPr>
          <p:nvPr/>
        </p:nvSpPr>
        <p:spPr>
          <a:xfrm>
            <a:off x="1003935" y="1878330"/>
            <a:ext cx="7247890" cy="32175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>
            <a:lvl1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52"/>
                <a:ea typeface="Arial" pitchFamily="2" charset="-52"/>
                <a:cs typeface="Arial" pitchFamily="2" charset="-52"/>
              </a:defRPr>
            </a:lvl5pPr>
          </a:lstStyle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"/>
              <a:defRPr/>
            </a:pPr>
            <a:r>
              <a:rPr dirty="0" err="1"/>
              <a:t>Рамка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сеттинг</a:t>
            </a:r>
            <a:r>
              <a:rPr dirty="0"/>
              <a:t> (</a:t>
            </a:r>
            <a:r>
              <a:rPr dirty="0" err="1"/>
              <a:t>постоянство</a:t>
            </a:r>
            <a:r>
              <a:rPr dirty="0"/>
              <a:t> </a:t>
            </a:r>
            <a:r>
              <a:rPr dirty="0" err="1"/>
              <a:t>времени</a:t>
            </a:r>
            <a:r>
              <a:rPr dirty="0"/>
              <a:t> и </a:t>
            </a:r>
            <a:r>
              <a:rPr dirty="0" err="1"/>
              <a:t>места</a:t>
            </a:r>
            <a:r>
              <a:rPr dirty="0"/>
              <a:t>);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"/>
              <a:defRPr/>
            </a:pPr>
            <a:r>
              <a:rPr dirty="0" err="1"/>
              <a:t>Неприрывность</a:t>
            </a:r>
            <a:r>
              <a:rPr dirty="0"/>
              <a:t> (</a:t>
            </a:r>
            <a:r>
              <a:rPr dirty="0" err="1"/>
              <a:t>переход</a:t>
            </a:r>
            <a:r>
              <a:rPr dirty="0"/>
              <a:t> к </a:t>
            </a:r>
            <a:r>
              <a:rPr dirty="0" err="1"/>
              <a:t>он-лайн</a:t>
            </a:r>
            <a:r>
              <a:rPr dirty="0"/>
              <a:t> </a:t>
            </a:r>
            <a:r>
              <a:rPr dirty="0" err="1"/>
              <a:t>методам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/>
              <a:t> в </a:t>
            </a:r>
            <a:r>
              <a:rPr dirty="0" err="1"/>
              <a:t>условиях</a:t>
            </a:r>
            <a:r>
              <a:rPr dirty="0"/>
              <a:t> </a:t>
            </a:r>
            <a:r>
              <a:rPr dirty="0" err="1"/>
              <a:t>пандемии</a:t>
            </a:r>
            <a:r>
              <a:rPr dirty="0"/>
              <a:t>);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"/>
              <a:defRPr/>
            </a:pPr>
            <a:r>
              <a:rPr dirty="0" err="1"/>
              <a:t>Длительная</a:t>
            </a:r>
            <a:r>
              <a:rPr dirty="0"/>
              <a:t> </a:t>
            </a:r>
            <a:r>
              <a:rPr dirty="0" err="1"/>
              <a:t>терапевтическая</a:t>
            </a:r>
            <a:r>
              <a:rPr dirty="0"/>
              <a:t> </a:t>
            </a:r>
            <a:r>
              <a:rPr dirty="0" err="1"/>
              <a:t>работа</a:t>
            </a:r>
            <a:r>
              <a:rPr dirty="0"/>
              <a:t> (</a:t>
            </a:r>
            <a:r>
              <a:rPr dirty="0" err="1"/>
              <a:t>особенности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/>
              <a:t> с </a:t>
            </a:r>
            <a:r>
              <a:rPr dirty="0" err="1"/>
              <a:t>травмой</a:t>
            </a:r>
            <a:r>
              <a:rPr dirty="0"/>
              <a:t>);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"/>
              <a:defRPr/>
            </a:pPr>
            <a:r>
              <a:rPr dirty="0" err="1"/>
              <a:t>Интервизионная</a:t>
            </a:r>
            <a:r>
              <a:rPr dirty="0"/>
              <a:t> </a:t>
            </a:r>
            <a:r>
              <a:rPr dirty="0" err="1"/>
              <a:t>работа</a:t>
            </a:r>
            <a:r>
              <a:rPr dirty="0"/>
              <a:t> в </a:t>
            </a:r>
            <a:r>
              <a:rPr dirty="0" err="1"/>
              <a:t>малых</a:t>
            </a:r>
            <a:r>
              <a:rPr dirty="0"/>
              <a:t> и </a:t>
            </a:r>
            <a:r>
              <a:rPr dirty="0" err="1"/>
              <a:t>расширенных</a:t>
            </a:r>
            <a:r>
              <a:rPr dirty="0"/>
              <a:t> </a:t>
            </a:r>
            <a:r>
              <a:rPr dirty="0" err="1"/>
              <a:t>группах</a:t>
            </a:r>
            <a:r>
              <a:rPr dirty="0"/>
              <a:t>;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"/>
              <a:defRPr/>
            </a:pPr>
            <a:r>
              <a:rPr dirty="0" err="1"/>
              <a:t>Междисциплинарная</a:t>
            </a:r>
            <a:r>
              <a:rPr dirty="0"/>
              <a:t> </a:t>
            </a:r>
            <a:r>
              <a:rPr dirty="0" err="1"/>
              <a:t>методическая</a:t>
            </a:r>
            <a:r>
              <a:rPr dirty="0"/>
              <a:t> </a:t>
            </a:r>
            <a:r>
              <a:rPr dirty="0" err="1"/>
              <a:t>поддержка</a:t>
            </a:r>
            <a:r>
              <a:rPr dirty="0"/>
              <a:t> (</a:t>
            </a:r>
            <a:r>
              <a:rPr dirty="0" err="1"/>
              <a:t>система</a:t>
            </a:r>
            <a:r>
              <a:rPr dirty="0"/>
              <a:t> </a:t>
            </a:r>
            <a:r>
              <a:rPr dirty="0" err="1"/>
              <a:t>консилиумов</a:t>
            </a:r>
            <a:r>
              <a:rPr dirty="0"/>
              <a:t>);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"/>
              <a:defRPr/>
            </a:pPr>
            <a:r>
              <a:rPr dirty="0" err="1"/>
              <a:t>Система</a:t>
            </a:r>
            <a:r>
              <a:rPr dirty="0"/>
              <a:t> </a:t>
            </a:r>
            <a:r>
              <a:rPr dirty="0" err="1"/>
              <a:t>групповых</a:t>
            </a:r>
            <a:r>
              <a:rPr dirty="0"/>
              <a:t> </a:t>
            </a:r>
            <a:r>
              <a:rPr dirty="0" err="1"/>
              <a:t>супервизий</a:t>
            </a:r>
            <a:r>
              <a:rPr dirty="0"/>
              <a:t>.</a:t>
            </a:r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Wingdings</vt:lpstr>
      <vt:lpstr>Presentation</vt:lpstr>
      <vt:lpstr>Алгоритм работы с семьей: </vt:lpstr>
      <vt:lpstr>Алгоритм работы с семьей: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работы с семьей: </dc:title>
  <dc:subject/>
  <dc:creator/>
  <cp:keywords/>
  <dc:description/>
  <cp:lastModifiedBy>Кандыбина Елена</cp:lastModifiedBy>
  <cp:revision>1</cp:revision>
  <dcterms:created xsi:type="dcterms:W3CDTF">2020-06-21T20:39:06Z</dcterms:created>
  <dcterms:modified xsi:type="dcterms:W3CDTF">2020-06-29T09:45:58Z</dcterms:modified>
</cp:coreProperties>
</file>